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en/7/73/Snowflake-schema-example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portal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13 – Analýza </a:t>
            </a:r>
            <a:r>
              <a:rPr lang="cs-CZ" sz="1600" smtClean="0"/>
              <a:t>a reporting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„vločka“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File:Snowflake-schema-example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32848" cy="4680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OLAP analýza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OLAP = On-line </a:t>
            </a:r>
            <a:r>
              <a:rPr lang="cs-CZ" dirty="0" err="1" smtClean="0">
                <a:solidFill>
                  <a:srgbClr val="0070C0"/>
                </a:solidFill>
              </a:rPr>
              <a:t>Analytical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Processing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C00000"/>
                </a:solidFill>
              </a:rPr>
              <a:t>Nástroj pro vícerozměrnou analýzu dat </a:t>
            </a:r>
            <a:r>
              <a:rPr lang="cs-CZ" dirty="0" smtClean="0"/>
              <a:t>nad tzv. </a:t>
            </a:r>
            <a:r>
              <a:rPr lang="cs-CZ" dirty="0" err="1" smtClean="0"/>
              <a:t>multidimenzionální</a:t>
            </a:r>
            <a:r>
              <a:rPr lang="cs-CZ" dirty="0" smtClean="0"/>
              <a:t> </a:t>
            </a:r>
            <a:r>
              <a:rPr lang="cs-CZ" b="1" dirty="0" smtClean="0"/>
              <a:t>datovou kostkou</a:t>
            </a:r>
            <a:r>
              <a:rPr lang="cs-CZ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Sledování vybraných ukazatelů ve více rozměrech.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KOSTKA (CUBE)</a:t>
            </a:r>
          </a:p>
          <a:p>
            <a:pPr algn="ctr">
              <a:buNone/>
            </a:pPr>
            <a:r>
              <a:rPr lang="cs-CZ" dirty="0" smtClean="0"/>
              <a:t> prostor, ve kterém analyzujeme data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datové kostky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gerardnico.com/wiki/_media/database/oracle/oracle_olap_aw_c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984776" cy="5067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ÚČEL KOSTKY</a:t>
            </a:r>
          </a:p>
          <a:p>
            <a:pPr algn="ctr">
              <a:buNone/>
            </a:pPr>
            <a:r>
              <a:rPr lang="cs-CZ" dirty="0" smtClean="0"/>
              <a:t>Předpřipravit všechny možné kombinace údajů podle různých dimenzí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Uživatel </a:t>
            </a:r>
            <a:r>
              <a:rPr lang="cs-CZ" dirty="0" err="1" smtClean="0"/>
              <a:t>OLAPu</a:t>
            </a:r>
            <a:r>
              <a:rPr lang="cs-CZ" dirty="0" smtClean="0"/>
              <a:t> může provádět agregace, pohledy, řezy kostkou…</a:t>
            </a:r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http://reportportal.com/</a:t>
            </a: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Mining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/>
              <a:t>	Proces výběru</a:t>
            </a:r>
            <a:r>
              <a:rPr lang="cs-CZ" sz="3600" dirty="0" smtClean="0"/>
              <a:t>, prohledávání, analýzy a modelování velkého objemu dat.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	Cílem </a:t>
            </a:r>
            <a:r>
              <a:rPr lang="cs-CZ" sz="3600" dirty="0" smtClean="0">
                <a:solidFill>
                  <a:srgbClr val="C00000"/>
                </a:solidFill>
              </a:rPr>
              <a:t>je </a:t>
            </a:r>
            <a:r>
              <a:rPr lang="cs-CZ" sz="3600" dirty="0" smtClean="0">
                <a:solidFill>
                  <a:srgbClr val="C00000"/>
                </a:solidFill>
              </a:rPr>
              <a:t>nalezení neznámých </a:t>
            </a:r>
            <a:r>
              <a:rPr lang="cs-CZ" sz="3600" dirty="0" smtClean="0">
                <a:solidFill>
                  <a:srgbClr val="C00000"/>
                </a:solidFill>
              </a:rPr>
              <a:t>vztahů v </a:t>
            </a:r>
            <a:r>
              <a:rPr lang="cs-CZ" sz="3600" dirty="0" smtClean="0">
                <a:solidFill>
                  <a:srgbClr val="C00000"/>
                </a:solidFill>
              </a:rPr>
              <a:t>datech nebo </a:t>
            </a:r>
            <a:r>
              <a:rPr lang="cs-CZ" sz="3600" dirty="0" smtClean="0">
                <a:solidFill>
                  <a:srgbClr val="C00000"/>
                </a:solidFill>
              </a:rPr>
              <a:t>predikce.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Deskriptivní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popisuje nalezené vzory a vztahy v datech, které mohou ovlivnit rozhodování   (Př. Analýza prodeje zboží v supermarketu na jejímž základě je pak umístěno zboží v regálech).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Prediktivní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umožňuje předvídat budoucí hodnoty atributů na základě nalezených  vzorů v datech (Př. Analýza zákazníků, u kterých je vysoká pravděpodobnost, že budou reagovat na písemnou reklamní nabídku…)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při dolování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/>
              <a:t>U</a:t>
            </a:r>
            <a:r>
              <a:rPr lang="cs-CZ" dirty="0" err="1" smtClean="0"/>
              <a:t>nderstanding</a:t>
            </a:r>
            <a:r>
              <a:rPr lang="cs-CZ" dirty="0" smtClean="0"/>
              <a:t> – porozumění úloze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smtClean="0"/>
              <a:t>Preparation</a:t>
            </a:r>
            <a:r>
              <a:rPr lang="cs-CZ" dirty="0" smtClean="0"/>
              <a:t> - příprava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Modelling - dolování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Evaluation</a:t>
            </a:r>
            <a:r>
              <a:rPr lang="cs-CZ" dirty="0" smtClean="0"/>
              <a:t> - vyhodnocení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Deployment</a:t>
            </a:r>
            <a:r>
              <a:rPr lang="cs-CZ" dirty="0" smtClean="0"/>
              <a:t> - nasazení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0302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DM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regresní metody </a:t>
            </a:r>
            <a:r>
              <a:rPr lang="cs-CZ" sz="2400" dirty="0" smtClean="0"/>
              <a:t>(lineární regresní analýza, nelineární regresní analýza, neuronové sítě)</a:t>
            </a:r>
          </a:p>
          <a:p>
            <a:r>
              <a:rPr lang="cs-CZ" sz="2400" b="1" dirty="0" smtClean="0"/>
              <a:t>klasifikace</a:t>
            </a:r>
            <a:r>
              <a:rPr lang="cs-CZ" sz="2400" dirty="0" smtClean="0"/>
              <a:t> (diskriminační analýza, logistická regresní analýza, rozhodovací stromy, neuronové sítě),</a:t>
            </a:r>
          </a:p>
          <a:p>
            <a:r>
              <a:rPr lang="cs-CZ" sz="2400" b="1" dirty="0" smtClean="0"/>
              <a:t>segmentace – shlukování </a:t>
            </a:r>
            <a:r>
              <a:rPr lang="cs-CZ" sz="2400" dirty="0" smtClean="0"/>
              <a:t>(shluková analýza, genetické algoritmy, neuronové shlukování – </a:t>
            </a:r>
            <a:r>
              <a:rPr lang="cs-CZ" sz="2400" dirty="0" err="1" smtClean="0"/>
              <a:t>Kohonenovy</a:t>
            </a:r>
            <a:r>
              <a:rPr lang="cs-CZ" sz="2400" dirty="0" smtClean="0"/>
              <a:t> mapy)</a:t>
            </a:r>
          </a:p>
          <a:p>
            <a:r>
              <a:rPr lang="cs-CZ" sz="2400" b="1" dirty="0" smtClean="0"/>
              <a:t>analýza vztahů </a:t>
            </a:r>
            <a:r>
              <a:rPr lang="cs-CZ" sz="2400" dirty="0" smtClean="0"/>
              <a:t>(asociační algoritmus pro odvozování pravidel typu „ </a:t>
            </a:r>
            <a:r>
              <a:rPr lang="cs-CZ" sz="2400" dirty="0" err="1" smtClean="0"/>
              <a:t>if</a:t>
            </a:r>
            <a:r>
              <a:rPr lang="cs-CZ" sz="2400" dirty="0" smtClean="0"/>
              <a:t> X </a:t>
            </a:r>
            <a:r>
              <a:rPr lang="cs-CZ" sz="2400" dirty="0" err="1" smtClean="0"/>
              <a:t>then</a:t>
            </a:r>
            <a:r>
              <a:rPr lang="cs-CZ" sz="2400" dirty="0" smtClean="0"/>
              <a:t> Y“)</a:t>
            </a:r>
          </a:p>
          <a:p>
            <a:r>
              <a:rPr lang="cs-CZ" sz="2400" b="1" dirty="0" smtClean="0"/>
              <a:t>predikce v časových řadách </a:t>
            </a:r>
            <a:r>
              <a:rPr lang="cs-CZ" sz="2400" dirty="0" smtClean="0"/>
              <a:t>(</a:t>
            </a:r>
            <a:r>
              <a:rPr lang="cs-CZ" sz="2400" dirty="0" err="1" smtClean="0"/>
              <a:t>Boxova</a:t>
            </a:r>
            <a:r>
              <a:rPr lang="cs-CZ" sz="2400" dirty="0" smtClean="0"/>
              <a:t>-</a:t>
            </a:r>
            <a:r>
              <a:rPr lang="cs-CZ" sz="2400" dirty="0" err="1" smtClean="0"/>
              <a:t>Jenkinsonova</a:t>
            </a:r>
            <a:r>
              <a:rPr lang="cs-CZ" sz="2400" dirty="0" smtClean="0"/>
              <a:t> metoda, neuronové sítě, </a:t>
            </a:r>
            <a:r>
              <a:rPr lang="cs-CZ" sz="2400" dirty="0" err="1" smtClean="0"/>
              <a:t>autoregresní</a:t>
            </a:r>
            <a:r>
              <a:rPr lang="cs-CZ" sz="2400" dirty="0" smtClean="0"/>
              <a:t> modely, ARIMA)</a:t>
            </a:r>
          </a:p>
          <a:p>
            <a:r>
              <a:rPr lang="cs-CZ" sz="2400" b="1" dirty="0" smtClean="0"/>
              <a:t>detekce odchylek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úloh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Predikce úvěrového rizika</a:t>
            </a:r>
          </a:p>
          <a:p>
            <a:r>
              <a:rPr lang="cs-CZ" dirty="0" smtClean="0"/>
              <a:t>Kontrola kvality výrobků</a:t>
            </a:r>
          </a:p>
          <a:p>
            <a:r>
              <a:rPr lang="cs-CZ" dirty="0" smtClean="0"/>
              <a:t>Marketingové kampaně</a:t>
            </a:r>
          </a:p>
          <a:p>
            <a:r>
              <a:rPr lang="cs-CZ" dirty="0" smtClean="0"/>
              <a:t>Vytipování cílové skupiny</a:t>
            </a:r>
          </a:p>
          <a:p>
            <a:r>
              <a:rPr lang="cs-CZ" dirty="0" smtClean="0"/>
              <a:t>Odhalování bankovních podvodů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 </a:t>
            </a:r>
            <a:r>
              <a:rPr lang="cs-CZ" b="1" dirty="0" err="1" smtClean="0"/>
              <a:t>multidiemnzionálního</a:t>
            </a:r>
            <a:r>
              <a:rPr lang="cs-CZ" b="1" dirty="0" smtClean="0"/>
              <a:t> modelování</a:t>
            </a:r>
            <a:endParaRPr lang="cs-CZ" dirty="0" smtClean="0"/>
          </a:p>
          <a:p>
            <a:r>
              <a:rPr lang="cs-CZ" dirty="0" smtClean="0"/>
              <a:t>Data jsou rozčleněna do schémat, které odpovídají analyzovaným oblastem</a:t>
            </a:r>
          </a:p>
          <a:p>
            <a:r>
              <a:rPr lang="cs-CZ" dirty="0" smtClean="0"/>
              <a:t>Základem schématu je </a:t>
            </a:r>
            <a:r>
              <a:rPr lang="cs-CZ" b="1" dirty="0" smtClean="0"/>
              <a:t>faktová tabulka</a:t>
            </a:r>
            <a:r>
              <a:rPr lang="cs-CZ" dirty="0" smtClean="0"/>
              <a:t> obsahující měřitelné údaje</a:t>
            </a:r>
          </a:p>
          <a:p>
            <a:r>
              <a:rPr lang="cs-CZ" dirty="0" smtClean="0"/>
              <a:t>Na data pak můžeme nahlížet různými „úhly pohledu“ pomocí </a:t>
            </a:r>
            <a:r>
              <a:rPr lang="cs-CZ" b="1" dirty="0" smtClean="0"/>
              <a:t>dimenzí </a:t>
            </a:r>
            <a:r>
              <a:rPr lang="cs-CZ" dirty="0" smtClean="0"/>
              <a:t>– atributů, podle kterých lze data třídit, filtrovat…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Kategorie úloh Data 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Klasifikace – bude produkt úspěšný?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Regrese – závislost mezi dvěma proměnnýma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Shlukování – rozdělení do množin dle společných znaků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Sumarizace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Predikce podle časových řad (autoregresní modely, např. ARIMA)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Modelování závislostí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Asociace – např. analýza nákupního koše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Analýza sekvencí – např. procházení webu návštěvníkem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Analýza odchylek – bankovní podvody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Multidimenzionální</a:t>
            </a:r>
            <a:r>
              <a:rPr lang="cs-CZ" dirty="0" smtClean="0"/>
              <a:t> modelování</a:t>
            </a:r>
          </a:p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 smtClean="0"/>
          </a:p>
          <a:p>
            <a:r>
              <a:rPr lang="cs-CZ" dirty="0" smtClean="0"/>
              <a:t>Datový sklad</a:t>
            </a:r>
          </a:p>
          <a:p>
            <a:pPr lvl="1"/>
            <a:r>
              <a:rPr lang="cs-CZ" dirty="0" smtClean="0"/>
              <a:t>Faktová tabulka, </a:t>
            </a:r>
            <a:r>
              <a:rPr lang="cs-CZ" dirty="0" err="1" smtClean="0"/>
              <a:t>dimenzní</a:t>
            </a:r>
            <a:r>
              <a:rPr lang="cs-CZ" dirty="0" smtClean="0"/>
              <a:t> tabulka</a:t>
            </a:r>
          </a:p>
          <a:p>
            <a:pPr lvl="1"/>
            <a:r>
              <a:rPr lang="cs-CZ" dirty="0" smtClean="0"/>
              <a:t>ETL</a:t>
            </a:r>
          </a:p>
          <a:p>
            <a:pPr lvl="1"/>
            <a:r>
              <a:rPr lang="cs-CZ" dirty="0" smtClean="0"/>
              <a:t>Schéma hvězda, vločka</a:t>
            </a:r>
          </a:p>
          <a:p>
            <a:r>
              <a:rPr lang="cs-CZ" dirty="0" smtClean="0"/>
              <a:t>Dolování dat – deskriptivní, prediktivní</a:t>
            </a:r>
          </a:p>
          <a:p>
            <a:pPr lvl="1"/>
            <a:r>
              <a:rPr lang="cs-CZ" dirty="0" smtClean="0"/>
              <a:t>Nalezení neznámých vztahů </a:t>
            </a:r>
            <a:r>
              <a:rPr lang="cs-CZ" smtClean="0"/>
              <a:t>nebo předpovídání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Business Intelligence?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2800" dirty="0" smtClean="0"/>
              <a:t>Business </a:t>
            </a:r>
            <a:r>
              <a:rPr lang="cs-CZ" sz="2800" dirty="0" err="1" smtClean="0"/>
              <a:t>Intelligence</a:t>
            </a:r>
            <a:r>
              <a:rPr lang="cs-CZ" sz="2800" dirty="0" smtClean="0"/>
              <a:t> </a:t>
            </a:r>
            <a:r>
              <a:rPr lang="cs-CZ" sz="2800" dirty="0" smtClean="0"/>
              <a:t>je skupina </a:t>
            </a:r>
            <a:r>
              <a:rPr lang="cs-CZ" sz="2800" dirty="0" err="1" smtClean="0"/>
              <a:t>sofwtarových</a:t>
            </a:r>
            <a:r>
              <a:rPr lang="cs-CZ" sz="2800" dirty="0" smtClean="0"/>
              <a:t> prostředků pro analýzu dat. 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BI </a:t>
            </a:r>
            <a:r>
              <a:rPr lang="cs-CZ" sz="2800" dirty="0" smtClean="0"/>
              <a:t>souvisí </a:t>
            </a:r>
            <a:r>
              <a:rPr lang="cs-CZ" sz="2800" dirty="0" smtClean="0"/>
              <a:t>s manažerskými </a:t>
            </a:r>
            <a:r>
              <a:rPr lang="cs-CZ" sz="2800" dirty="0" smtClean="0">
                <a:solidFill>
                  <a:srgbClr val="0070C0"/>
                </a:solidFill>
              </a:rPr>
              <a:t>systémy pro podporu rozhodování.</a:t>
            </a:r>
          </a:p>
          <a:p>
            <a:pPr eaLnBrk="1" hangingPunct="1">
              <a:buFontTx/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/>
              <a:t>	BI </a:t>
            </a:r>
            <a:r>
              <a:rPr lang="cs-CZ" sz="2400" dirty="0" smtClean="0"/>
              <a:t>aplikace zpracovávají data prodeje, výroby, financí a dalších zdrojů dat pro obchodní účely, především řízení výkonnosti podniku.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Business intelligence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Datový sklad (Data </a:t>
            </a:r>
            <a:r>
              <a:rPr lang="cs-CZ" dirty="0" err="1" smtClean="0"/>
              <a:t>Warehouse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OLAP analýza</a:t>
            </a:r>
          </a:p>
          <a:p>
            <a:pPr eaLnBrk="1" hangingPunct="1"/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r>
              <a:rPr lang="cs-CZ" dirty="0" smtClean="0"/>
              <a:t> (dolování dat)</a:t>
            </a:r>
          </a:p>
          <a:p>
            <a:pPr eaLnBrk="1" hangingPunct="1"/>
            <a:r>
              <a:rPr lang="cs-CZ" dirty="0" smtClean="0"/>
              <a:t>Expertní systémy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prostředků BI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5" descr="Data Warehouse Architecture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54410"/>
            <a:ext cx="6036518" cy="422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Warehouse (datový sklad)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rgbClr val="0070C0"/>
                </a:solidFill>
              </a:rPr>
              <a:t>Operativní data z provozních systémů se transformují do datového skladu, kde se ukládají způsobem, který vyhovuje dalšímu analytickému zpracování.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Datový sklad je fyzicky i logicky oddělen od provozních databází.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Integruje data z různých zdrojů do jednoho systému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Obsahuje historická data; speciální formát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Různá úroveň sumarizace dat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Načítají se periodicky z provozních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Uživatelé pouze čtou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Data warehouse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</p:txBody>
      </p:sp>
      <p:sp>
        <p:nvSpPr>
          <p:cNvPr id="4" name="Vývojový diagram: magnetický disk 3"/>
          <p:cNvSpPr/>
          <p:nvPr/>
        </p:nvSpPr>
        <p:spPr>
          <a:xfrm>
            <a:off x="857250" y="2286000"/>
            <a:ext cx="1643063" cy="2000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1857375" y="3929063"/>
            <a:ext cx="1643063" cy="18573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6" name="Vývojový diagram: magnetický disk 5"/>
          <p:cNvSpPr/>
          <p:nvPr/>
        </p:nvSpPr>
        <p:spPr>
          <a:xfrm>
            <a:off x="5643563" y="2786063"/>
            <a:ext cx="2214562" cy="192881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Datový sklad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571750" y="3214688"/>
            <a:ext cx="3071813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5" idx="4"/>
          </p:cNvCxnSpPr>
          <p:nvPr/>
        </p:nvCxnSpPr>
        <p:spPr>
          <a:xfrm flipV="1">
            <a:off x="3500438" y="4143375"/>
            <a:ext cx="2143125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ovéPole 10"/>
          <p:cNvSpPr txBox="1">
            <a:spLocks noChangeArrowheads="1"/>
          </p:cNvSpPr>
          <p:nvPr/>
        </p:nvSpPr>
        <p:spPr bwMode="auto">
          <a:xfrm>
            <a:off x="3429000" y="2571750"/>
            <a:ext cx="164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ETL nástroj – </a:t>
            </a:r>
          </a:p>
          <a:p>
            <a:r>
              <a:rPr lang="cs-CZ"/>
              <a:t>datová pumpa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ETL – datová pumpa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solidFill>
                  <a:srgbClr val="7030A0"/>
                </a:solidFill>
              </a:rPr>
              <a:t>xtraction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>
                <a:solidFill>
                  <a:srgbClr val="7030A0"/>
                </a:solidFill>
              </a:rPr>
              <a:t>ransformation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dirty="0" err="1" smtClean="0">
                <a:solidFill>
                  <a:srgbClr val="7030A0"/>
                </a:solidFill>
              </a:rPr>
              <a:t>oading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MS SQL Server –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– DTS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Package</a:t>
            </a:r>
            <a:r>
              <a:rPr lang="cs-CZ" b="1" dirty="0" smtClean="0">
                <a:solidFill>
                  <a:srgbClr val="0070C0"/>
                </a:solidFill>
              </a:rPr>
              <a:t>, automatizovaně, periodicky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923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„hvězda“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" descr="http://dwhnotes.com/wp-content/uploads/2011/12/global_star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400600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553</Words>
  <Application>Microsoft Office PowerPoint</Application>
  <PresentationFormat>Předvádění na obrazovce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Databázové systémy přednáška 13 – Analýza a reporting</vt:lpstr>
      <vt:lpstr>Analýza dat</vt:lpstr>
      <vt:lpstr>Co je Business Intelligence?</vt:lpstr>
      <vt:lpstr>Nástroje Business intelligence</vt:lpstr>
      <vt:lpstr>Struktura prostředků BI</vt:lpstr>
      <vt:lpstr>Data Warehouse (datový sklad)</vt:lpstr>
      <vt:lpstr>Data warehouse</vt:lpstr>
      <vt:lpstr>ETL – datová pumpa</vt:lpstr>
      <vt:lpstr>Schéma „hvězda“</vt:lpstr>
      <vt:lpstr>Schéma „vločka“</vt:lpstr>
      <vt:lpstr>OLAP analýza</vt:lpstr>
      <vt:lpstr>Snímek 12</vt:lpstr>
      <vt:lpstr>Příklad datové kostky</vt:lpstr>
      <vt:lpstr>Snímek 14</vt:lpstr>
      <vt:lpstr>Data Mining</vt:lpstr>
      <vt:lpstr>Data Mining</vt:lpstr>
      <vt:lpstr>Fáze při dolování dat</vt:lpstr>
      <vt:lpstr>Metody DM</vt:lpstr>
      <vt:lpstr>Příklady úloh DM</vt:lpstr>
      <vt:lpstr>Kategorie úloh Data Mining</vt:lpstr>
      <vt:lpstr>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28</cp:revision>
  <dcterms:created xsi:type="dcterms:W3CDTF">2016-09-11T12:48:50Z</dcterms:created>
  <dcterms:modified xsi:type="dcterms:W3CDTF">2016-11-27T11:55:15Z</dcterms:modified>
</cp:coreProperties>
</file>